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275" r:id="rId5"/>
    <p:sldId id="259" r:id="rId6"/>
    <p:sldId id="268" r:id="rId7"/>
    <p:sldId id="267" r:id="rId8"/>
    <p:sldId id="273" r:id="rId9"/>
    <p:sldId id="266" r:id="rId10"/>
    <p:sldId id="272" r:id="rId11"/>
    <p:sldId id="282" r:id="rId12"/>
    <p:sldId id="276" r:id="rId13"/>
    <p:sldId id="261" r:id="rId14"/>
    <p:sldId id="278" r:id="rId15"/>
    <p:sldId id="277" r:id="rId16"/>
    <p:sldId id="271" r:id="rId17"/>
    <p:sldId id="263" r:id="rId18"/>
    <p:sldId id="264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86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i="1" dirty="0" smtClean="0"/>
              <a:t/>
            </a:r>
            <a:br>
              <a:rPr lang="fr-CA" b="1" i="1" dirty="0" smtClean="0"/>
            </a:br>
            <a:r>
              <a:rPr lang="fr-FR" sz="3600" b="1" i="1" dirty="0" smtClean="0"/>
              <a:t>Université d’Etat de Médecine et de Pharmacie « Nicolae Testemitanu »</a:t>
            </a:r>
            <a:r>
              <a:rPr lang="fr-CA" sz="3600" b="1" i="1" dirty="0" smtClean="0"/>
              <a:t> de la RM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i="1" dirty="0" smtClean="0">
                <a:solidFill>
                  <a:srgbClr val="C00000"/>
                </a:solidFill>
              </a:rPr>
              <a:t>Filière Universitaire Francophone (FUF) en </a:t>
            </a:r>
            <a:r>
              <a:rPr lang="en-US" sz="2800" b="1" i="1" dirty="0" smtClean="0">
                <a:solidFill>
                  <a:srgbClr val="C00000"/>
                </a:solidFill>
              </a:rPr>
              <a:t>M</a:t>
            </a:r>
            <a:r>
              <a:rPr lang="fr-FR" sz="2800" b="1" i="1" dirty="0" err="1" smtClean="0">
                <a:solidFill>
                  <a:srgbClr val="C00000"/>
                </a:solidFill>
              </a:rPr>
              <a:t>édecine</a:t>
            </a:r>
            <a:r>
              <a:rPr lang="fr-FR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fr-FR" sz="2800" dirty="0" smtClean="0"/>
          </a:p>
          <a:p>
            <a:pPr>
              <a:buNone/>
            </a:pPr>
            <a:r>
              <a:rPr lang="fr-FR" sz="1700" dirty="0" smtClean="0"/>
              <a:t> Convention de création</a:t>
            </a:r>
            <a:endParaRPr lang="fr-FR" sz="1800" dirty="0" smtClean="0"/>
          </a:p>
          <a:p>
            <a:pPr lvl="1">
              <a:buFontTx/>
              <a:buChar char="•"/>
            </a:pPr>
            <a:r>
              <a:rPr lang="fr-FR" sz="2400" dirty="0" smtClean="0"/>
              <a:t>   signée en 1997</a:t>
            </a:r>
          </a:p>
          <a:p>
            <a:pPr lvl="1">
              <a:buFontTx/>
              <a:buChar char="•"/>
            </a:pPr>
            <a:r>
              <a:rPr lang="fr-FR" sz="2400" dirty="0" smtClean="0"/>
              <a:t> 	début de l'activité en 1998</a:t>
            </a:r>
          </a:p>
          <a:p>
            <a:pPr lvl="1">
              <a:buFontTx/>
              <a:buChar char="•"/>
            </a:pPr>
            <a:r>
              <a:rPr lang="fr-FR" sz="2400" dirty="0" smtClean="0"/>
              <a:t> 	renouvellement en 2005</a:t>
            </a:r>
          </a:p>
          <a:p>
            <a:pPr lvl="1">
              <a:buFontTx/>
              <a:buChar char="•"/>
            </a:pPr>
            <a:r>
              <a:rPr lang="fr-FR" sz="2400" dirty="0" smtClean="0"/>
              <a:t>   dernière évaluation 2009</a:t>
            </a:r>
            <a:endParaRPr lang="fr-FR" dirty="0"/>
          </a:p>
          <a:p>
            <a:pPr>
              <a:buNone/>
            </a:pPr>
            <a:endParaRPr lang="fr-FR" dirty="0" smtClean="0"/>
          </a:p>
          <a:p>
            <a:endParaRPr lang="en-US" dirty="0"/>
          </a:p>
        </p:txBody>
      </p:sp>
      <p:pic>
        <p:nvPicPr>
          <p:cNvPr id="4" name="Picture 8" descr="Image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8808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85010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sz="3100" b="1" u="sng" dirty="0" smtClean="0"/>
              <a:t>Evolution du projet de bourses Eugen </a:t>
            </a:r>
            <a:r>
              <a:rPr lang="fr-FR" sz="3100" b="1" u="sng" dirty="0" err="1" smtClean="0"/>
              <a:t>Ionescu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013576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4800" b="1" u="sng" dirty="0" smtClean="0">
                <a:latin typeface="Calibri" pitchFamily="34" charset="0"/>
                <a:cs typeface="Calibri" pitchFamily="34" charset="0"/>
              </a:rPr>
              <a:t>2011-2012</a:t>
            </a:r>
            <a:endParaRPr lang="fr-FR" sz="4800" u="sng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Carolina PITERSCHI</a:t>
            </a:r>
            <a:endParaRPr lang="fr-FR" sz="48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1 février-31 juillet 2012 Université de Cluj, Chaire d’Endocrinologie 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pr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. Ileana DUNCEA  </a:t>
            </a: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« Particularités cliniques et immunogénétiques chez les patients avec insuffisances rénales dans le syndrome auto-immun poly glandulaire »</a:t>
            </a: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Ana VIRTOSU</a:t>
            </a:r>
            <a:endParaRPr lang="fr-FR" sz="48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1 février-31 juillet 2012 Université de Cluj, Chaire d’Endocrinologie 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pr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. Ileana DUNCEA</a:t>
            </a: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“L'interrelation des dysfonctions thyroïdiennes avec le diabète sucre de type 2 »</a:t>
            </a: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buNone/>
            </a:pPr>
            <a:r>
              <a:rPr lang="fr-FR" sz="4800" b="1" u="sng" dirty="0" smtClean="0">
                <a:latin typeface="Calibri" pitchFamily="34" charset="0"/>
                <a:cs typeface="Calibri" pitchFamily="34" charset="0"/>
              </a:rPr>
              <a:t>2012-2013</a:t>
            </a:r>
            <a:endParaRPr lang="fr-FR" sz="4800" u="sng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Tatiana GLOBA </a:t>
            </a:r>
            <a:r>
              <a:rPr lang="fr-FR" sz="4800" b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Timisoara, Département d'Histologie</a:t>
            </a:r>
          </a:p>
          <a:p>
            <a:pPr>
              <a:buNone/>
            </a:pP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Cristina CIOBANU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, Cluj, Faculté de Pharmacie,  Chaire de Technologie pharmaceutique,  Laboratoire de Technologie pharmaceutique";</a:t>
            </a:r>
          </a:p>
          <a:p>
            <a:pPr>
              <a:buNone/>
            </a:pP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Carolina PITERSCHI </a:t>
            </a:r>
            <a:r>
              <a:rPr lang="fr-FR" sz="4800" b="1" dirty="0" smtClean="0">
                <a:latin typeface="Calibri" pitchFamily="34" charset="0"/>
                <a:cs typeface="Calibri" pitchFamily="34" charset="0"/>
              </a:rPr>
              <a:t>– renouvellement </a:t>
            </a:r>
            <a:endParaRPr lang="fr-FR" sz="4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fr-FR" sz="4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b="1" u="sng" dirty="0" smtClean="0">
                <a:latin typeface="Calibri" pitchFamily="34" charset="0"/>
                <a:cs typeface="Calibri" pitchFamily="34" charset="0"/>
              </a:rPr>
              <a:t>2013-2014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fr-FR" sz="4800" dirty="0" smtClean="0">
                <a:latin typeface="Calibri" pitchFamily="34" charset="0"/>
                <a:cs typeface="Calibri" pitchFamily="34" charset="0"/>
              </a:rPr>
              <a:t>Université de Médecine et de Pharmacie „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Iuliu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Haţieganu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” Cluj 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Napoca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, bourse doctorales ”Eugen 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Ionescu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buNone/>
            </a:pP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Cristina AVASILOAIE-RIZOV</a:t>
            </a:r>
            <a:endParaRPr lang="fr-FR" sz="48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b="1" i="1" dirty="0" smtClean="0">
                <a:latin typeface="Calibri" pitchFamily="34" charset="0"/>
                <a:cs typeface="Calibri" pitchFamily="34" charset="0"/>
              </a:rPr>
              <a:t>Cristina CIOBANU (renouvellement)</a:t>
            </a:r>
          </a:p>
          <a:p>
            <a:pPr>
              <a:buNone/>
            </a:pPr>
            <a:endParaRPr lang="fr-FR" sz="4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800" b="1" u="sng" dirty="0" smtClean="0">
                <a:latin typeface="Calibri" pitchFamily="34" charset="0"/>
                <a:cs typeface="Calibri" pitchFamily="34" charset="0"/>
              </a:rPr>
              <a:t>2014-2015 </a:t>
            </a:r>
          </a:p>
          <a:p>
            <a:pPr>
              <a:buNone/>
            </a:pPr>
            <a:r>
              <a:rPr lang="ro-RO" sz="4800" b="1" dirty="0" smtClean="0">
                <a:latin typeface="Calibri" pitchFamily="34" charset="0"/>
                <a:cs typeface="Calibri" pitchFamily="34" charset="0"/>
              </a:rPr>
              <a:t> Doctorat: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o-RO" sz="48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o-RO" sz="4800" b="1" i="1" dirty="0" smtClean="0">
                <a:latin typeface="Calibri" pitchFamily="34" charset="0"/>
                <a:cs typeface="Calibri" pitchFamily="34" charset="0"/>
              </a:rPr>
              <a:t>Pavel BANOV</a:t>
            </a:r>
            <a:r>
              <a:rPr lang="ro-RO" sz="48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- Departamentul de Urologie, UMF „Iuliu Hațieganu” Cluj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o-RO" sz="4800" b="1" i="1" dirty="0" smtClean="0">
                <a:latin typeface="Calibri" pitchFamily="34" charset="0"/>
                <a:cs typeface="Calibri" pitchFamily="34" charset="0"/>
              </a:rPr>
              <a:t>Alexandru PITERSCHI </a:t>
            </a:r>
            <a:r>
              <a:rPr lang="ro-RO" sz="4800" i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 Departamentul de Urologie, UMF „Iuliu Hațieganu” Cluj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o-RO" sz="4800" b="1" i="1" dirty="0" smtClean="0">
                <a:latin typeface="Calibri" pitchFamily="34" charset="0"/>
                <a:cs typeface="Calibri" pitchFamily="34" charset="0"/>
              </a:rPr>
              <a:t>Victoria SADOVICI</a:t>
            </a:r>
            <a:r>
              <a:rPr lang="ro-RO" sz="4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- Departamentul de Reumatologie, UMF „Iuliu Hațieganu” Cluj</a:t>
            </a:r>
            <a:br>
              <a:rPr lang="ro-RO" sz="4800" dirty="0" smtClean="0">
                <a:latin typeface="Calibri" pitchFamily="34" charset="0"/>
                <a:cs typeface="Calibri" pitchFamily="34" charset="0"/>
              </a:rPr>
            </a:b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ro-RO" sz="4800" b="1" dirty="0" smtClean="0">
                <a:latin typeface="Calibri" pitchFamily="34" charset="0"/>
                <a:cs typeface="Calibri" pitchFamily="34" charset="0"/>
              </a:rPr>
              <a:t>Post doctorat: 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o-RO" sz="4800" b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o-RO" sz="4800" b="1" i="1" dirty="0" err="1" smtClean="0">
                <a:latin typeface="Calibri" pitchFamily="34" charset="0"/>
                <a:cs typeface="Calibri" pitchFamily="34" charset="0"/>
              </a:rPr>
              <a:t>Evelina</a:t>
            </a:r>
            <a:r>
              <a:rPr lang="ro-RO" sz="4800" b="1" i="1" dirty="0" smtClean="0">
                <a:latin typeface="Calibri" pitchFamily="34" charset="0"/>
                <a:cs typeface="Calibri" pitchFamily="34" charset="0"/>
              </a:rPr>
              <a:t> LESNIC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  - Departamentul de Pneumo</a:t>
            </a:r>
            <a:r>
              <a:rPr lang="fr-FR" sz="4800" dirty="0" smtClean="0">
                <a:latin typeface="Calibri" pitchFamily="34" charset="0"/>
                <a:cs typeface="Calibri" pitchFamily="34" charset="0"/>
              </a:rPr>
              <a:t>ph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fr-FR" sz="4800" dirty="0" err="1" smtClean="0">
                <a:latin typeface="Calibri" pitchFamily="34" charset="0"/>
                <a:cs typeface="Calibri" pitchFamily="34" charset="0"/>
              </a:rPr>
              <a:t>ys</a:t>
            </a:r>
            <a:r>
              <a:rPr lang="ro-RO" sz="4800" dirty="0" err="1" smtClean="0">
                <a:latin typeface="Calibri" pitchFamily="34" charset="0"/>
                <a:cs typeface="Calibri" pitchFamily="34" charset="0"/>
              </a:rPr>
              <a:t>iologie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, UMF „Iuliu Hațieganu” Cluj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o-RO" sz="4800" b="1" i="1" dirty="0" smtClean="0">
                <a:latin typeface="Calibri" pitchFamily="34" charset="0"/>
                <a:cs typeface="Calibri" pitchFamily="34" charset="0"/>
              </a:rPr>
              <a:t>Lucia MAZUR-NICORICI</a:t>
            </a:r>
            <a:r>
              <a:rPr lang="ro-RO" sz="4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sz="4800" dirty="0" smtClean="0">
                <a:latin typeface="Calibri" pitchFamily="34" charset="0"/>
                <a:cs typeface="Calibri" pitchFamily="34" charset="0"/>
              </a:rPr>
              <a:t>– Departamentul de Reumatologie, UMF „Iuliu Hațieganu” Cluj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o-RO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o-RO" sz="4000" dirty="0" smtClean="0">
                <a:latin typeface="Calibri" pitchFamily="34" charset="0"/>
                <a:cs typeface="Calibri" pitchFamily="34" charset="0"/>
              </a:rPr>
            </a:b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b="1" u="sng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u="sng" dirty="0" smtClean="0"/>
              <a:t>Evolution du projet de bourses Eugen Ionescu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2016-2017</a:t>
            </a:r>
          </a:p>
          <a:p>
            <a:pPr>
              <a:buNone/>
            </a:pPr>
            <a:r>
              <a:rPr lang="en-US" sz="1200" b="1" dirty="0" err="1" smtClean="0"/>
              <a:t>Doctorat</a:t>
            </a:r>
            <a:r>
              <a:rPr lang="en-US" sz="1200" b="1" dirty="0" smtClean="0"/>
              <a:t>:</a:t>
            </a:r>
            <a:endParaRPr lang="ru-RU" sz="1200" b="1" dirty="0" smtClean="0"/>
          </a:p>
          <a:p>
            <a:pPr>
              <a:buNone/>
            </a:pPr>
            <a:r>
              <a:rPr lang="fr-FR" sz="1200" dirty="0" smtClean="0"/>
              <a:t>COBZAC Vitalie, Université de médecine et pharmacie « Gr.T. Popa » de Iasi, Roumanie</a:t>
            </a:r>
          </a:p>
          <a:p>
            <a:pPr lvl="0">
              <a:buNone/>
            </a:pPr>
            <a:r>
              <a:rPr lang="fr-FR" sz="1200" dirty="0" smtClean="0"/>
              <a:t>LOGHIN-OPREA Natalia, Université de médecine et pharmacie « Iuliu Hatieganu » de Cluj-Napoca, Roumanie</a:t>
            </a:r>
          </a:p>
          <a:p>
            <a:pPr lvl="0">
              <a:buNone/>
            </a:pPr>
            <a:r>
              <a:rPr lang="en-US" sz="1200" dirty="0" smtClean="0"/>
              <a:t>MUNTEANU Diana, </a:t>
            </a:r>
            <a:r>
              <a:rPr lang="fr-FR" sz="1200" dirty="0" smtClean="0"/>
              <a:t>Université de médecine et pharmacie « Iuliu Hatieganu » de Cluj-Napoca, Roumanie</a:t>
            </a:r>
          </a:p>
          <a:p>
            <a:pPr lvl="0">
              <a:buNone/>
            </a:pPr>
            <a:r>
              <a:rPr lang="fr-FR" sz="1200" b="1" dirty="0" smtClean="0"/>
              <a:t>Doctorat-renouvellement:</a:t>
            </a:r>
          </a:p>
          <a:p>
            <a:pPr lvl="0">
              <a:buNone/>
            </a:pPr>
            <a:r>
              <a:rPr lang="en-US" sz="1200" dirty="0" smtClean="0"/>
              <a:t>SADOVICI-BOBEICA Victoria, </a:t>
            </a:r>
            <a:r>
              <a:rPr lang="fr-FR" sz="1200" dirty="0" smtClean="0"/>
              <a:t>Université de médecine et pharmacie « Iuliu Hatieganu » de Cluj-Napoca, Roumanie</a:t>
            </a:r>
          </a:p>
          <a:p>
            <a:pPr lvl="0">
              <a:buNone/>
            </a:pPr>
            <a:r>
              <a:rPr lang="fr-FR" sz="1200" b="1" dirty="0" smtClean="0"/>
              <a:t>Post-doctorat:</a:t>
            </a:r>
          </a:p>
          <a:p>
            <a:pPr>
              <a:buNone/>
            </a:pPr>
            <a:r>
              <a:rPr lang="fr-FR" sz="1200" dirty="0" smtClean="0"/>
              <a:t>CEBANU Mariana, Université de médecine et pharmacie « Iuliu Hatieganu » de Cluj-Napoca, Roumanie</a:t>
            </a:r>
            <a:endParaRPr lang="ru-RU" sz="1200" dirty="0" smtClean="0"/>
          </a:p>
          <a:p>
            <a:pPr lvl="0">
              <a:buNone/>
            </a:pPr>
            <a:endParaRPr lang="ru-RU" sz="1200" dirty="0" smtClean="0"/>
          </a:p>
          <a:p>
            <a:pPr>
              <a:buNone/>
            </a:pPr>
            <a:endParaRPr lang="fr-FR" sz="1200" dirty="0" smtClean="0"/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Projets de formation et de recherche</a:t>
            </a:r>
            <a:endParaRPr lang="fr-FR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sz="3500" b="1" i="1" dirty="0" smtClean="0"/>
              <a:t>Notre université a participé à des projets de recherche, à coté des universités de la région et françaises, soutenus par l’AUF : </a:t>
            </a:r>
            <a:endParaRPr lang="fr-FR" sz="3500" b="1" dirty="0" smtClean="0"/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sz="3500" dirty="0" smtClean="0"/>
              <a:t>“ Le français</a:t>
            </a:r>
            <a:r>
              <a:rPr lang="fr-FR" sz="3500" i="1" dirty="0" smtClean="0"/>
              <a:t> médical en contexte plurilinguistique, dans l’espace de l’ECO</a:t>
            </a:r>
            <a:r>
              <a:rPr lang="fr-FR" sz="3500" dirty="0" smtClean="0"/>
              <a:t>”; </a:t>
            </a:r>
          </a:p>
          <a:p>
            <a:pPr lvl="0"/>
            <a:r>
              <a:rPr lang="fr-FR" sz="3500" dirty="0" smtClean="0"/>
              <a:t>„ La mise en place et l’évaluation d’une méthode d’</a:t>
            </a:r>
            <a:r>
              <a:rPr lang="fr-FR" sz="3500" i="1" dirty="0" smtClean="0"/>
              <a:t>intervention participative visant l’influence favorable des pratiques d’ approvisionnement alimentaire des personnes, habitant dans des régions défavorisées et la diminution des inégalités par rapport au cancer et l’obésité</a:t>
            </a:r>
            <a:r>
              <a:rPr lang="fr-FR" sz="3500" dirty="0" smtClean="0"/>
              <a:t>”;</a:t>
            </a:r>
          </a:p>
          <a:p>
            <a:pPr lvl="0"/>
            <a:r>
              <a:rPr lang="fr-FR" sz="3500" dirty="0" smtClean="0"/>
              <a:t> „ Les f</a:t>
            </a:r>
            <a:r>
              <a:rPr lang="fr-FR" sz="3500" i="1" dirty="0" smtClean="0"/>
              <a:t>acteurs génétiques prédictifs de la réponse virale sous traitement par interféron </a:t>
            </a:r>
            <a:r>
              <a:rPr lang="fr-FR" sz="3500" i="1" dirty="0" err="1" smtClean="0"/>
              <a:t>pégilé</a:t>
            </a:r>
            <a:r>
              <a:rPr lang="fr-FR" sz="3500" i="1" dirty="0" smtClean="0"/>
              <a:t> chez les patients infectes avec le virus d’hépatite C, traités ou non par dialyse”;</a:t>
            </a:r>
            <a:endParaRPr lang="fr-FR" sz="3500" dirty="0" smtClean="0"/>
          </a:p>
          <a:p>
            <a:pPr lvl="0"/>
            <a:r>
              <a:rPr lang="fr-FR" sz="3500" i="1" dirty="0" smtClean="0"/>
              <a:t> “ Le développement et la mise en place d’un program éducationnel de pharmacovigilance dans la pratique clinique dans les pays francophone de l’Europe de l’est”;</a:t>
            </a:r>
            <a:endParaRPr lang="fr-FR" sz="3500" dirty="0" smtClean="0"/>
          </a:p>
          <a:p>
            <a:pPr lvl="0"/>
            <a:r>
              <a:rPr lang="fr-FR" sz="3500" i="1" dirty="0" smtClean="0"/>
              <a:t> „Le réseau de partenaires francophones pour la validation clinique des protocoles diagnostiques de la médecine </a:t>
            </a:r>
            <a:r>
              <a:rPr lang="fr-FR" sz="3500" i="1" dirty="0" err="1" smtClean="0"/>
              <a:t>feotale</a:t>
            </a:r>
            <a:r>
              <a:rPr lang="fr-FR" sz="3500" i="1" dirty="0" smtClean="0"/>
              <a:t> en région de l’Europe orientale” </a:t>
            </a:r>
            <a:endParaRPr lang="fr-FR" sz="3500" dirty="0" smtClean="0"/>
          </a:p>
          <a:p>
            <a:r>
              <a:rPr lang="fr-FR" sz="3500" i="1" dirty="0" smtClean="0"/>
              <a:t> „ La mise en place d’un réseau régional interdisciplinaire de formation dans la recherche visant l’impact de la maladie de reflux gastro – œsophagien sur la structure dentaire en vue de la mise en place d’une stratégie, concernant la thérapie et l’amélioration de la qualité de vie et de santé des patients visés”</a:t>
            </a:r>
          </a:p>
          <a:p>
            <a:r>
              <a:rPr lang="en-US" sz="3500" dirty="0" smtClean="0"/>
              <a:t>“</a:t>
            </a:r>
            <a:r>
              <a:rPr lang="en-US" sz="3500" dirty="0" err="1" smtClean="0"/>
              <a:t>Licence</a:t>
            </a:r>
            <a:r>
              <a:rPr lang="en-US" sz="3500" dirty="0" smtClean="0"/>
              <a:t> en </a:t>
            </a:r>
            <a:r>
              <a:rPr lang="en-US" sz="3500" dirty="0" err="1" smtClean="0"/>
              <a:t>Médecine</a:t>
            </a:r>
            <a:r>
              <a:rPr lang="en-US" sz="3500" dirty="0" smtClean="0"/>
              <a:t> </a:t>
            </a:r>
            <a:r>
              <a:rPr lang="en-US" sz="3500" dirty="0" err="1" smtClean="0"/>
              <a:t>Générale</a:t>
            </a:r>
            <a:r>
              <a:rPr lang="en-US" sz="3500" dirty="0" smtClean="0"/>
              <a:t>”</a:t>
            </a:r>
          </a:p>
          <a:p>
            <a:r>
              <a:rPr lang="en-US" sz="3500" dirty="0" smtClean="0"/>
              <a:t>“La </a:t>
            </a:r>
            <a:r>
              <a:rPr lang="en-US" sz="3500" dirty="0" err="1" smtClean="0"/>
              <a:t>mise</a:t>
            </a:r>
            <a:r>
              <a:rPr lang="en-US" sz="3500" dirty="0" smtClean="0"/>
              <a:t> en place d’un </a:t>
            </a:r>
            <a:r>
              <a:rPr lang="fr-FR" sz="3500" dirty="0" smtClean="0"/>
              <a:t>Réseau régional francophone sur la santé, la nutrition et la sécurité alimentaire</a:t>
            </a:r>
            <a:r>
              <a:rPr lang="en-US" sz="3500" dirty="0" smtClean="0"/>
              <a:t>”</a:t>
            </a:r>
            <a:endParaRPr lang="ru-RU" sz="3500" dirty="0" smtClean="0"/>
          </a:p>
          <a:p>
            <a:endParaRPr lang="fr-FR" i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Le 15 mars 2013 – inauguration du Centre de Réussite universitaire</a:t>
            </a:r>
            <a:br>
              <a:rPr lang="fr-FR" sz="3600" b="1" dirty="0" smtClean="0"/>
            </a:br>
            <a:endParaRPr lang="ru-RU" sz="3600" b="1" dirty="0"/>
          </a:p>
        </p:txBody>
      </p:sp>
      <p:pic>
        <p:nvPicPr>
          <p:cNvPr id="4098" name="Picture 2" descr="G:\poze_inaugurarea_CRU_martie_2013\DSC_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320480" cy="2160240"/>
          </a:xfrm>
          <a:prstGeom prst="rect">
            <a:avLst/>
          </a:prstGeom>
          <a:noFill/>
        </p:spPr>
      </p:pic>
      <p:pic>
        <p:nvPicPr>
          <p:cNvPr id="4099" name="Picture 3" descr="G:\poze_inaugurarea_CRU_martie_2013\DSC_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744416" cy="1944216"/>
          </a:xfrm>
          <a:prstGeom prst="rect">
            <a:avLst/>
          </a:prstGeom>
          <a:noFill/>
        </p:spPr>
      </p:pic>
      <p:pic>
        <p:nvPicPr>
          <p:cNvPr id="2050" name="Picture 2" descr="D:\RECENTE\CRU\poze_inaugurarea_CRU_martie_2013\DSC_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5184576" cy="2388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Activit</a:t>
            </a:r>
            <a:r>
              <a:rPr lang="fr-FR" dirty="0" smtClean="0"/>
              <a:t>é</a:t>
            </a:r>
            <a:r>
              <a:rPr lang="en-US" dirty="0" smtClean="0"/>
              <a:t>s du CRU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i="1" dirty="0" smtClean="0"/>
              <a:t>Formation de démultiplication en FOS pour </a:t>
            </a:r>
            <a:r>
              <a:rPr lang="fr-FR" i="1" dirty="0" smtClean="0"/>
              <a:t>l</a:t>
            </a:r>
            <a:r>
              <a:rPr lang="fr-FR" dirty="0" smtClean="0"/>
              <a:t>es enseignants de langue du Département Langues Modernes</a:t>
            </a:r>
            <a:endParaRPr lang="fr-FR" b="1" i="1" dirty="0" smtClean="0"/>
          </a:p>
          <a:p>
            <a:r>
              <a:rPr lang="fr-FR" b="1" i="1" dirty="0" smtClean="0"/>
              <a:t>Atelier d’insertion professionnelle: comment préparer et suivre un bon projet professionnel </a:t>
            </a:r>
            <a:r>
              <a:rPr lang="fr-FR" i="1" dirty="0" smtClean="0"/>
              <a:t>pour les </a:t>
            </a:r>
            <a:r>
              <a:rPr lang="fr-FR" dirty="0" smtClean="0"/>
              <a:t>étudiants de la Vème année</a:t>
            </a:r>
            <a:endParaRPr lang="fr-FR" b="1" i="1" dirty="0" smtClean="0"/>
          </a:p>
          <a:p>
            <a:r>
              <a:rPr lang="fr-FR" b="1" i="1" dirty="0" smtClean="0"/>
              <a:t>Table ronde/débats </a:t>
            </a:r>
            <a:r>
              <a:rPr lang="fr-FR" b="1" dirty="0" smtClean="0"/>
              <a:t>« Santé et bien-être, abordons un mode de vie sain » </a:t>
            </a:r>
            <a:r>
              <a:rPr lang="fr-FR" dirty="0" smtClean="0"/>
              <a:t>pour les étudiants de la première année, </a:t>
            </a:r>
            <a:endParaRPr lang="fr-FR" b="1" dirty="0" smtClean="0"/>
          </a:p>
          <a:p>
            <a:r>
              <a:rPr lang="fr-FR" b="1" i="1" dirty="0" smtClean="0"/>
              <a:t>Soirée de la chanson et de la poésie française</a:t>
            </a:r>
          </a:p>
          <a:p>
            <a:r>
              <a:rPr lang="fr-FR" b="1" dirty="0" smtClean="0"/>
              <a:t>Visioconférences</a:t>
            </a:r>
          </a:p>
          <a:p>
            <a:r>
              <a:rPr lang="fr-FR" b="1" i="1" dirty="0" smtClean="0"/>
              <a:t>Formation Technologies éducatives: conception, développement et utilisation d'un cours en ligne </a:t>
            </a:r>
            <a:r>
              <a:rPr lang="fr-FR" i="1" dirty="0" smtClean="0"/>
              <a:t>pour les </a:t>
            </a:r>
            <a:r>
              <a:rPr lang="fr-FR" dirty="0" smtClean="0"/>
              <a:t>enseignants francophones </a:t>
            </a:r>
            <a:endParaRPr lang="fr-FR" b="1" i="1" dirty="0" smtClean="0"/>
          </a:p>
          <a:p>
            <a:r>
              <a:rPr lang="fr-FR" b="1" i="1" dirty="0" smtClean="0"/>
              <a:t>Formation Communication, rédaction du CV, entretien d’embauche </a:t>
            </a:r>
            <a:r>
              <a:rPr lang="fr-FR" i="1" dirty="0" smtClean="0"/>
              <a:t>pour les étudiants </a:t>
            </a:r>
            <a:r>
              <a:rPr lang="fr-FR" dirty="0" smtClean="0"/>
              <a:t>francophones de la IVème  année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……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Séminaire de pédagogie médicale</a:t>
            </a:r>
            <a:br>
              <a:rPr lang="fr-FR" sz="3600" b="1" dirty="0" smtClean="0"/>
            </a:br>
            <a:endParaRPr lang="en-US" sz="3600" b="1" dirty="0"/>
          </a:p>
        </p:txBody>
      </p:sp>
      <p:pic>
        <p:nvPicPr>
          <p:cNvPr id="32770" name="Picture 2" descr="D:\RECENTE\CRU\01.10.14 Seminar pedagogic\01.10.14 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960440" cy="2664296"/>
          </a:xfrm>
          <a:prstGeom prst="rect">
            <a:avLst/>
          </a:prstGeom>
          <a:noFill/>
        </p:spPr>
      </p:pic>
      <p:pic>
        <p:nvPicPr>
          <p:cNvPr id="1026" name="Picture 2" descr="D:\RECENTE\CRU\01.10.14 Seminar pedagogic\01.10.14 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67944" cy="2664297"/>
          </a:xfrm>
          <a:prstGeom prst="rect">
            <a:avLst/>
          </a:prstGeom>
          <a:noFill/>
        </p:spPr>
      </p:pic>
      <p:pic>
        <p:nvPicPr>
          <p:cNvPr id="1027" name="Picture 3" descr="D:\RECENTE\CRU\01.10.14 Seminar pedagogic\01.10.14 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37112"/>
            <a:ext cx="3779912" cy="2028515"/>
          </a:xfrm>
          <a:prstGeom prst="rect">
            <a:avLst/>
          </a:prstGeom>
          <a:noFill/>
        </p:spPr>
      </p:pic>
      <p:pic>
        <p:nvPicPr>
          <p:cNvPr id="1028" name="Picture 4" descr="D:\RECENTE\CRU\01.10.14 Seminar pedagogic\01.10.14 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3528392" cy="217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« Technologies éducatives: conception, développement et utilisation d’un cours en ligne »</a:t>
            </a:r>
            <a:br>
              <a:rPr lang="fr-FR" sz="3200" b="1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DSCN0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873050" cy="4645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Formation pour les étudiants : communication, rédaction du CV, entretien d’embauche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ru-RU" dirty="0"/>
          </a:p>
        </p:txBody>
      </p:sp>
      <p:pic>
        <p:nvPicPr>
          <p:cNvPr id="4" name="Содержимое 3" descr="DSCN0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8351" y="1600200"/>
            <a:ext cx="65672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« Image, attractivité et notoriété de  mon pays »</a:t>
            </a:r>
            <a:endParaRPr lang="ru-RU" dirty="0"/>
          </a:p>
        </p:txBody>
      </p:sp>
      <p:pic>
        <p:nvPicPr>
          <p:cNvPr id="4" name="Содержимое 3" descr="DSCN01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63284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51763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7030A0"/>
                </a:solidFill>
              </a:rPr>
              <a:t>Merci pour votre attention!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7704856" cy="45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Potentiel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enseignant</a:t>
            </a:r>
            <a:r>
              <a:rPr lang="en-US" sz="3200" b="1" dirty="0" smtClean="0"/>
              <a:t> de la FUF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08823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Plus de 50 professeurs des DNL, dispensant plus de 64 % de formation en  langue française,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4 professeurs de langue française, dont 2 interviennent dans les groupes francophones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/>
              <a:t>Inscription à la Filière Francophone Médecine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CA" dirty="0" smtClean="0"/>
              <a:t>Une sélection rigoureuse  des candidats en fin de la première année de Médecine, suite à : </a:t>
            </a:r>
          </a:p>
          <a:p>
            <a:pPr algn="just"/>
            <a:r>
              <a:rPr lang="fr-FR" sz="3000" i="1" dirty="0" smtClean="0"/>
              <a:t> une interview avec le Responsable de la FF, le Doyen/vice doyen de la Faculté de Médecine, et un enseignant de français.</a:t>
            </a:r>
          </a:p>
          <a:p>
            <a:pPr algn="just">
              <a:buNone/>
            </a:pPr>
            <a:r>
              <a:rPr lang="fr-FR" sz="3000" i="1" dirty="0" smtClean="0"/>
              <a:t>Exigences:</a:t>
            </a:r>
            <a:endParaRPr lang="en-US" sz="3000" i="1" dirty="0" smtClean="0"/>
          </a:p>
          <a:p>
            <a:r>
              <a:rPr lang="fr-FR" sz="3000" i="1" dirty="0" smtClean="0"/>
              <a:t>La moyenne de notes obtenues en première année d’études (2 sessions d’examens) au-dessus de 7,5</a:t>
            </a:r>
            <a:endParaRPr lang="en-US" sz="3000" i="1" dirty="0" smtClean="0"/>
          </a:p>
          <a:p>
            <a:r>
              <a:rPr lang="fr-FR" sz="3000" i="1" dirty="0" smtClean="0"/>
              <a:t>Le bon niveau de français</a:t>
            </a:r>
          </a:p>
          <a:p>
            <a:r>
              <a:rPr lang="fr-FR" sz="3000" i="1" dirty="0" smtClean="0"/>
              <a:t>Un projet professionnel motivant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Evolution du </a:t>
            </a:r>
            <a:r>
              <a:rPr lang="en-US" sz="3200" b="1" dirty="0" err="1" smtClean="0"/>
              <a:t>nombre</a:t>
            </a:r>
            <a:r>
              <a:rPr lang="en-US" sz="3200" b="1" dirty="0" smtClean="0"/>
              <a:t> d’</a:t>
            </a:r>
            <a:r>
              <a:rPr lang="fr-FR" sz="3200" b="1" dirty="0" smtClean="0"/>
              <a:t>é</a:t>
            </a:r>
            <a:r>
              <a:rPr lang="en-US" sz="3200" b="1" dirty="0" err="1" smtClean="0"/>
              <a:t>tudiants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dans</a:t>
            </a:r>
            <a:r>
              <a:rPr lang="en-US" sz="3200" b="1" dirty="0" smtClean="0"/>
              <a:t> la FUF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643192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2011 – 16 étudiants</a:t>
            </a:r>
          </a:p>
          <a:p>
            <a:pPr>
              <a:buNone/>
            </a:pPr>
            <a:r>
              <a:rPr lang="fr-FR" sz="2800" dirty="0" smtClean="0"/>
              <a:t>2012 – 24 étudiants</a:t>
            </a:r>
          </a:p>
          <a:p>
            <a:pPr>
              <a:buNone/>
            </a:pPr>
            <a:r>
              <a:rPr lang="fr-FR" sz="2800" dirty="0" smtClean="0"/>
              <a:t>2013 – 13 étudiants</a:t>
            </a:r>
          </a:p>
          <a:p>
            <a:pPr>
              <a:buNone/>
            </a:pPr>
            <a:r>
              <a:rPr lang="fr-FR" sz="2800" dirty="0" smtClean="0"/>
              <a:t>2014 – 24 étudiants</a:t>
            </a:r>
          </a:p>
          <a:p>
            <a:pPr>
              <a:buNone/>
            </a:pPr>
            <a:r>
              <a:rPr lang="fr-FR" sz="2800" dirty="0" smtClean="0"/>
              <a:t>2015 - 26 étudiants</a:t>
            </a:r>
          </a:p>
          <a:p>
            <a:pPr>
              <a:buNone/>
            </a:pPr>
            <a:r>
              <a:rPr lang="fr-FR" sz="2800" dirty="0" smtClean="0"/>
              <a:t>2016 – 26 étudiants</a:t>
            </a:r>
          </a:p>
          <a:p>
            <a:pPr>
              <a:buNone/>
            </a:pPr>
            <a:r>
              <a:rPr lang="fr-FR" sz="2800" dirty="0" smtClean="0"/>
              <a:t>2017 – 25 étudiants</a:t>
            </a:r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cs typeface="Times New Roman" pitchFamily="18" charset="0"/>
              </a:rPr>
              <a:t>Universités partenaires 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sz="2800" dirty="0" smtClean="0"/>
              <a:t>Le Consortium d’une dizaine de partenaires francophones de la région et du Nord permet la mutualisation des compétences à travers la mobilité des étudiants, des enseignants et de jeunes chercheurs.</a:t>
            </a:r>
            <a:endParaRPr lang="en-US" sz="2800" dirty="0" smtClean="0"/>
          </a:p>
          <a:p>
            <a:r>
              <a:rPr lang="fr-FR" dirty="0" smtClean="0"/>
              <a:t> </a:t>
            </a:r>
            <a:r>
              <a:rPr lang="fr-CA" sz="2400" i="1" dirty="0" smtClean="0"/>
              <a:t>Université d'Angers, France</a:t>
            </a:r>
            <a:endParaRPr lang="en-US" sz="2400" b="1" i="1" dirty="0" smtClean="0"/>
          </a:p>
          <a:p>
            <a:r>
              <a:rPr lang="fr-CA" sz="2400" i="1" dirty="0" smtClean="0"/>
              <a:t>Université Libre de Bruxelles, Belgique</a:t>
            </a:r>
            <a:endParaRPr lang="en-US" sz="2400" b="1" i="1" dirty="0" smtClean="0"/>
          </a:p>
          <a:p>
            <a:r>
              <a:rPr lang="fr-CA" sz="2400" i="1" dirty="0" smtClean="0"/>
              <a:t>Université de Nantes, France</a:t>
            </a:r>
          </a:p>
          <a:p>
            <a:r>
              <a:rPr lang="fr-CA" sz="2400" i="1" dirty="0" smtClean="0"/>
              <a:t>Université Montpellier 1</a:t>
            </a:r>
          </a:p>
          <a:p>
            <a:r>
              <a:rPr lang="fr-CA" sz="2400" i="1" dirty="0" smtClean="0"/>
              <a:t>Université de Médecine et Pharmacie "</a:t>
            </a:r>
            <a:r>
              <a:rPr lang="fr-CA" sz="2400" i="1" dirty="0" err="1" smtClean="0"/>
              <a:t>Iuliu</a:t>
            </a:r>
            <a:r>
              <a:rPr lang="fr-CA" sz="2400" i="1" dirty="0" smtClean="0"/>
              <a:t> Ha</a:t>
            </a:r>
            <a:r>
              <a:rPr lang="ro-RO" sz="2400" i="1" dirty="0" smtClean="0"/>
              <a:t>ţ</a:t>
            </a:r>
            <a:r>
              <a:rPr lang="fr-CA" sz="2400" i="1" dirty="0" err="1" smtClean="0"/>
              <a:t>ieganu</a:t>
            </a:r>
            <a:r>
              <a:rPr lang="fr-CA" sz="2400" i="1" dirty="0" smtClean="0"/>
              <a:t>" de Cluj-Napoca, Roumanie</a:t>
            </a:r>
            <a:endParaRPr lang="en-US" sz="2400" b="1" i="1" dirty="0" smtClean="0"/>
          </a:p>
          <a:p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100" b="1" i="1" dirty="0" smtClean="0">
                <a:solidFill>
                  <a:srgbClr val="7030A0"/>
                </a:solidFill>
              </a:rPr>
              <a:t>La formation en français des futurs médecins moldaves  donne accès à :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- des bourses (AUF) de stage </a:t>
            </a:r>
            <a:r>
              <a:rPr lang="en-US" dirty="0" err="1" smtClean="0">
                <a:solidFill>
                  <a:srgbClr val="C00000"/>
                </a:solidFill>
              </a:rPr>
              <a:t>professionnel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permettant</a:t>
            </a:r>
            <a:r>
              <a:rPr lang="en-US" dirty="0" smtClean="0">
                <a:solidFill>
                  <a:srgbClr val="C00000"/>
                </a:solidFill>
              </a:rPr>
              <a:t> aux </a:t>
            </a:r>
            <a:r>
              <a:rPr lang="fr-FR" dirty="0" smtClean="0">
                <a:solidFill>
                  <a:srgbClr val="C00000"/>
                </a:solidFill>
              </a:rPr>
              <a:t>étudiants:</a:t>
            </a:r>
          </a:p>
          <a:p>
            <a:r>
              <a:rPr lang="fr-CA" dirty="0" smtClean="0"/>
              <a:t>de vivre une expérience professionnelle extraordinaire, enrichissante et importante pour les futurs médecins .</a:t>
            </a:r>
            <a:endParaRPr lang="en-US" dirty="0" smtClean="0"/>
          </a:p>
          <a:p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de bénéficier d’une vision différente des méthodes de diagnostic et de traitement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9705" lvl="0">
              <a:spcBef>
                <a:spcPts val="1200"/>
              </a:spcBef>
              <a:spcAft>
                <a:spcPts val="600"/>
              </a:spcAft>
            </a:pPr>
            <a:r>
              <a:rPr lang="fr-CA" dirty="0" smtClean="0"/>
              <a:t>de participer </a:t>
            </a:r>
            <a:r>
              <a:rPr lang="fr-CA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aux événements scientifiques francophones à travers le monde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1143000"/>
          </a:xfrm>
        </p:spPr>
        <p:txBody>
          <a:bodyPr>
            <a:noAutofit/>
          </a:bodyPr>
          <a:lstStyle/>
          <a:p>
            <a:r>
              <a:rPr lang="fr-CA" sz="3200" b="1" i="1" dirty="0">
                <a:solidFill>
                  <a:srgbClr val="7030A0"/>
                </a:solidFill>
              </a:rPr>
              <a:t>La formation en français des futurs médecins moldaves </a:t>
            </a:r>
            <a:r>
              <a:rPr lang="fr-CA" sz="3200" b="1" i="1" dirty="0" smtClean="0">
                <a:solidFill>
                  <a:srgbClr val="7030A0"/>
                </a:solidFill>
              </a:rPr>
              <a:t> </a:t>
            </a:r>
            <a:r>
              <a:rPr lang="fr-CA" sz="3200" b="1" i="1" dirty="0">
                <a:solidFill>
                  <a:srgbClr val="7030A0"/>
                </a:solidFill>
              </a:rPr>
              <a:t>donne accès à :</a:t>
            </a:r>
            <a:r>
              <a:rPr lang="ru-RU" sz="3200" b="1" i="1" dirty="0">
                <a:solidFill>
                  <a:srgbClr val="7030A0"/>
                </a:solidFill>
              </a:rPr>
              <a:t/>
            </a:r>
            <a:br>
              <a:rPr lang="ru-RU" sz="3200" b="1" i="1" dirty="0">
                <a:solidFill>
                  <a:srgbClr val="7030A0"/>
                </a:solidFill>
              </a:rPr>
            </a:b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400600" cy="2160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79705">
              <a:spcBef>
                <a:spcPts val="1200"/>
              </a:spcBef>
              <a:spcAft>
                <a:spcPts val="600"/>
              </a:spcAft>
              <a:buNone/>
            </a:pPr>
            <a:r>
              <a:rPr lang="fr-CA" sz="2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 stages  professionnels dans les CHU francophones</a:t>
            </a:r>
          </a:p>
          <a:p>
            <a:pPr marL="179705">
              <a:spcBef>
                <a:spcPts val="1200"/>
              </a:spcBef>
              <a:spcAft>
                <a:spcPts val="600"/>
              </a:spcAft>
              <a:buNone/>
            </a:pPr>
            <a:r>
              <a:rPr lang="fr-CA" sz="28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fr-CA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méthodes actuelles de</a:t>
            </a:r>
          </a:p>
          <a:p>
            <a:pPr marL="179705">
              <a:spcBef>
                <a:spcPts val="1200"/>
              </a:spcBef>
              <a:spcAft>
                <a:spcPts val="600"/>
              </a:spcAft>
              <a:buNone/>
            </a:pPr>
            <a:r>
              <a:rPr lang="fr-CA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diagnostic et </a:t>
            </a:r>
            <a:r>
              <a:rPr lang="fr-CA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de </a:t>
            </a:r>
            <a:r>
              <a:rPr lang="fr-CA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traitement</a:t>
            </a:r>
            <a:endParaRPr lang="ru-RU" sz="2800" b="1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D:\RECENTE\GHSA\BenoitNautre DHC\stagii Foto\foto fr\Hopital_Larrey2009(prieteni din Romani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664296" cy="2232248"/>
          </a:xfrm>
          <a:prstGeom prst="rect">
            <a:avLst/>
          </a:prstGeom>
          <a:noFill/>
        </p:spPr>
      </p:pic>
      <p:pic>
        <p:nvPicPr>
          <p:cNvPr id="1027" name="Picture 3" descr="D:\RECENTE\GHSA\BenoitNautre DHC\stagii Foto\foto fr\P108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312368" cy="2471936"/>
          </a:xfrm>
          <a:prstGeom prst="rect">
            <a:avLst/>
          </a:prstGeom>
          <a:noFill/>
        </p:spPr>
      </p:pic>
      <p:pic>
        <p:nvPicPr>
          <p:cNvPr id="1028" name="Picture 4" descr="D:\RECENTE\GHSA\BenoitNautre DHC\stagii Foto\Nantes\100_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2991222" cy="2548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40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des stages </a:t>
            </a:r>
            <a:r>
              <a:rPr lang="en-US" dirty="0" err="1" smtClean="0"/>
              <a:t>professionnels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2011 – 11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2012 – 16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2013 – 12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2014 – 11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2015 – 6 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2016 – 6 </a:t>
            </a:r>
            <a:r>
              <a:rPr lang="en-US" dirty="0" err="1" smtClean="0"/>
              <a:t>étudiants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2017 – 8 </a:t>
            </a:r>
            <a:r>
              <a:rPr lang="en-US" dirty="0" err="1" smtClean="0"/>
              <a:t>étudiants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20744" cy="817774"/>
          </a:xfrm>
        </p:spPr>
        <p:txBody>
          <a:bodyPr/>
          <a:lstStyle/>
          <a:p>
            <a:r>
              <a:rPr lang="en-US" dirty="0" smtClean="0"/>
              <a:t>LA RECHERCHE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6480720" cy="2857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CA" sz="25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CA" sz="2500" b="1" u="sng" dirty="0" smtClean="0">
                <a:latin typeface="Calibri" pitchFamily="34" charset="0"/>
                <a:ea typeface="Times New Roman"/>
                <a:cs typeface="Calibri" pitchFamily="34" charset="0"/>
              </a:rPr>
              <a:t>3 Thèses en cotutelle: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 smtClean="0">
                <a:latin typeface="Calibri" pitchFamily="34" charset="0"/>
                <a:cs typeface="Calibri" pitchFamily="34" charset="0"/>
              </a:rPr>
              <a:t>Adrian BELII (en anesthésiologie avec l’Université d’Angers) </a:t>
            </a:r>
          </a:p>
          <a:p>
            <a:pPr>
              <a:buFont typeface="Wingdings" pitchFamily="2" charset="2"/>
              <a:buChar char="ü"/>
            </a:pPr>
            <a:r>
              <a:rPr lang="fr-FR" sz="2500" dirty="0" smtClean="0">
                <a:latin typeface="Calibri" pitchFamily="34" charset="0"/>
                <a:cs typeface="Calibri" pitchFamily="34" charset="0"/>
              </a:rPr>
              <a:t>Tudor BESLEAGA (en </a:t>
            </a:r>
            <a:r>
              <a:rPr lang="fr-FR" sz="2500" dirty="0" err="1" smtClean="0">
                <a:latin typeface="Calibri" pitchFamily="34" charset="0"/>
                <a:cs typeface="Calibri" pitchFamily="34" charset="0"/>
              </a:rPr>
              <a:t>somnologie</a:t>
            </a:r>
            <a:r>
              <a:rPr lang="fr-FR" sz="2500" dirty="0" smtClean="0">
                <a:latin typeface="Calibri" pitchFamily="34" charset="0"/>
                <a:cs typeface="Calibri" pitchFamily="34" charset="0"/>
              </a:rPr>
              <a:t> avec l’université de Grenoble)</a:t>
            </a:r>
          </a:p>
          <a:p>
            <a:pPr>
              <a:buFont typeface="Wingdings" pitchFamily="2" charset="2"/>
              <a:buChar char="ü"/>
            </a:pP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Veaceslav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SAVAN (</a:t>
            </a:r>
            <a:r>
              <a:rPr lang="fr-FR" sz="2500" dirty="0" smtClean="0">
                <a:latin typeface="Calibri" pitchFamily="34" charset="0"/>
                <a:cs typeface="Calibri" pitchFamily="34" charset="0"/>
              </a:rPr>
              <a:t>en anesthésiologie, c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o-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directeurs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 : Adrian BELII &amp; Pr. Van </a:t>
            </a:r>
            <a:r>
              <a:rPr lang="en-US" sz="25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LINDEN (ULB)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71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681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Université d’Etat de Médecine et de Pharmacie « Nicolae Testemitanu » de la RM </vt:lpstr>
      <vt:lpstr>Potentiel enseignant de la FUF</vt:lpstr>
      <vt:lpstr>Inscription à la Filière Francophone Médecine </vt:lpstr>
      <vt:lpstr>Evolution du nombre d’étudiants dans la FUF</vt:lpstr>
      <vt:lpstr>Universités partenaires </vt:lpstr>
      <vt:lpstr>La formation en français des futurs médecins moldaves  donne accès à : </vt:lpstr>
      <vt:lpstr>La formation en français des futurs médecins moldaves  donne accès à : </vt:lpstr>
      <vt:lpstr>Evolution des stages professionnels</vt:lpstr>
      <vt:lpstr>LA RECHERCHE</vt:lpstr>
      <vt:lpstr>  Evolution du projet de bourses Eugen Ionescu  </vt:lpstr>
      <vt:lpstr>Evolution du projet de bourses Eugen Ionescu</vt:lpstr>
      <vt:lpstr>Projets de formation et de recherche</vt:lpstr>
      <vt:lpstr> Le 15 mars 2013 – inauguration du Centre de Réussite universitaire </vt:lpstr>
      <vt:lpstr>Activités du CRU</vt:lpstr>
      <vt:lpstr> Séminaire de pédagogie médicale </vt:lpstr>
      <vt:lpstr>« Technologies éducatives: conception, développement et utilisation d’un cours en ligne » </vt:lpstr>
      <vt:lpstr> Formation pour les étudiants : communication, rédaction du CV, entretien d’embauche </vt:lpstr>
      <vt:lpstr>« Image, attractivité et notoriété de  mon pays »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Université d’Etat de Médecine et de Pharmacie « Nicolae Testemitanu » de la RM</dc:title>
  <dc:creator>Gabriela</dc:creator>
  <cp:lastModifiedBy>RelInterCab129</cp:lastModifiedBy>
  <cp:revision>88</cp:revision>
  <dcterms:created xsi:type="dcterms:W3CDTF">2015-09-14T07:29:54Z</dcterms:created>
  <dcterms:modified xsi:type="dcterms:W3CDTF">2017-09-19T11:54:16Z</dcterms:modified>
</cp:coreProperties>
</file>